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6" r:id="rId10"/>
    <p:sldId id="267" r:id="rId11"/>
    <p:sldId id="268" r:id="rId12"/>
    <p:sldId id="263" r:id="rId13"/>
    <p:sldId id="264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3E2A-965D-43D3-8A92-A30830BB3733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3671E-9D75-41CA-86D2-090F6AEB295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3E2A-965D-43D3-8A92-A30830BB3733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3671E-9D75-41CA-86D2-090F6AEB29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3E2A-965D-43D3-8A92-A30830BB3733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3671E-9D75-41CA-86D2-090F6AEB295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3E2A-965D-43D3-8A92-A30830BB3733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3671E-9D75-41CA-86D2-090F6AEB29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3E2A-965D-43D3-8A92-A30830BB3733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3671E-9D75-41CA-86D2-090F6AEB29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3E2A-965D-43D3-8A92-A30830BB3733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B3671E-9D75-41CA-86D2-090F6AEB295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3E2A-965D-43D3-8A92-A30830BB3733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3671E-9D75-41CA-86D2-090F6AEB29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3E2A-965D-43D3-8A92-A30830BB3733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40B3671E-9D75-41CA-86D2-090F6AEB29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B4D63E2A-965D-43D3-8A92-A30830BB3733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3671E-9D75-41CA-86D2-090F6AEB29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3E2A-965D-43D3-8A92-A30830BB3733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3671E-9D75-41CA-86D2-090F6AEB29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3E2A-965D-43D3-8A92-A30830BB3733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3671E-9D75-41CA-86D2-090F6AEB29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4D63E2A-965D-43D3-8A92-A30830BB3733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40B3671E-9D75-41CA-86D2-090F6AEB295E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av"/><Relationship Id="rId2" Type="http://schemas.microsoft.com/office/2007/relationships/media" Target="../media/media4.wav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1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1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wav"/><Relationship Id="rId2" Type="http://schemas.microsoft.com/office/2007/relationships/media" Target="../media/media9.wav"/><Relationship Id="rId1" Type="http://schemas.openxmlformats.org/officeDocument/2006/relationships/tags" Target="../tags/tag2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wav"/><Relationship Id="rId2" Type="http://schemas.microsoft.com/office/2007/relationships/media" Target="../media/media10.wav"/><Relationship Id="rId1" Type="http://schemas.openxmlformats.org/officeDocument/2006/relationships/tags" Target="../tags/tag3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wav"/><Relationship Id="rId2" Type="http://schemas.microsoft.com/office/2007/relationships/media" Target="../media/media11.wav"/><Relationship Id="rId1" Type="http://schemas.openxmlformats.org/officeDocument/2006/relationships/tags" Target="../tags/tag4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492896"/>
            <a:ext cx="6480048" cy="230124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Опасные незнакомцы</a:t>
            </a:r>
            <a:endParaRPr lang="ru-RU" sz="5400" dirty="0"/>
          </a:p>
        </p:txBody>
      </p:sp>
      <p:pic>
        <p:nvPicPr>
          <p:cNvPr id="3" name="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24528" y="60212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506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865"/>
    </mc:Choice>
    <mc:Fallback>
      <p:transition spd="slow" advTm="248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3"/>
        <p14:stopEvt time="24865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" indent="0">
              <a:buNone/>
            </a:pPr>
            <a:r>
              <a:rPr lang="ru-RU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«Внешность человека всегда говорит о его намерениях и о том, что у него на уме».</a:t>
            </a:r>
            <a:endParaRPr lang="ru-RU"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24528" y="60212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81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236"/>
    </mc:Choice>
    <mc:Fallback>
      <p:transition spd="slow" advTm="272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1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  <p14:stopEvt time="27236" objId="2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Цель:</a:t>
            </a:r>
            <a:endParaRPr lang="ru-RU" sz="54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" indent="0">
              <a:buNone/>
            </a:pPr>
            <a:r>
              <a:rPr lang="ru-RU" sz="4400" dirty="0" smtClean="0"/>
              <a:t>Узнаем, когда незнакомые люди могут быть опасны. Будем учиться правильно действовать при контактах с незнакомцами.</a:t>
            </a:r>
            <a:endParaRPr lang="ru-RU" sz="4400" dirty="0"/>
          </a:p>
        </p:txBody>
      </p:sp>
      <p:pic>
        <p:nvPicPr>
          <p:cNvPr id="3" name="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52520" y="60212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152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640"/>
    </mc:Choice>
    <mc:Fallback>
      <p:transition spd="slow" advTm="276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3"/>
        <p14:stopEvt time="27640" objId="3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959" y="16380"/>
            <a:ext cx="7467600" cy="67631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План: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40338" y="836712"/>
            <a:ext cx="763284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latin typeface="Arial Black" panose="020B0A04020102020204" pitchFamily="34" charset="0"/>
              </a:rPr>
              <a:t>1. Узнать правила безопасности при пожаре.</a:t>
            </a:r>
            <a:endParaRPr lang="ru-RU" sz="2400" dirty="0"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484784"/>
            <a:ext cx="7776864" cy="8343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latin typeface="Arial Black" panose="020B0A04020102020204" pitchFamily="34" charset="0"/>
              </a:rPr>
              <a:t>2. Узнать  как вести себя при встрече с незнакомыми людьми.</a:t>
            </a:r>
            <a:endParaRPr lang="ru-RU" sz="2400" dirty="0">
              <a:latin typeface="Arial Black" panose="020B0A040201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087" y="2492896"/>
            <a:ext cx="7939136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latin typeface="Arial Black" panose="020B0A04020102020204" pitchFamily="34" charset="0"/>
              </a:rPr>
              <a:t>3. Познакомиться с правилами безопасности, которые нужно соблюдать, если остаёшься дома без </a:t>
            </a:r>
            <a:r>
              <a:rPr lang="ru-RU" sz="2400" dirty="0">
                <a:latin typeface="Arial Black" panose="020B0A04020102020204" pitchFamily="34" charset="0"/>
              </a:rPr>
              <a:t>взрослых; </a:t>
            </a:r>
            <a:r>
              <a:rPr lang="ru-RU" sz="2400" dirty="0" smtClean="0">
                <a:latin typeface="Arial Black" panose="020B0A04020102020204" pitchFamily="34" charset="0"/>
              </a:rPr>
              <a:t>телефоны </a:t>
            </a:r>
            <a:r>
              <a:rPr lang="ru-RU" sz="2400" dirty="0">
                <a:latin typeface="Arial Black" panose="020B0A04020102020204" pitchFamily="34" charset="0"/>
              </a:rPr>
              <a:t>служб экстренной помощи.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43965" y="3789040"/>
            <a:ext cx="7939136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latin typeface="Arial Black" panose="020B0A04020102020204" pitchFamily="34" charset="0"/>
              </a:rPr>
              <a:t>4. Ознакомиться с опасными видами грибов.</a:t>
            </a:r>
            <a:endParaRPr lang="ru-RU" sz="2400" dirty="0">
              <a:latin typeface="Arial Black" panose="020B0A040201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2923" y="4481709"/>
            <a:ext cx="8049081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latin typeface="Arial Black" panose="020B0A04020102020204" pitchFamily="34" charset="0"/>
              </a:rPr>
              <a:t>5</a:t>
            </a:r>
            <a:r>
              <a:rPr lang="ru-RU" sz="2400" dirty="0" smtClean="0">
                <a:latin typeface="Arial Black" panose="020B0A04020102020204" pitchFamily="34" charset="0"/>
              </a:rPr>
              <a:t>. Составить памятку о правилах безопасности у воды.</a:t>
            </a:r>
            <a:endParaRPr lang="ru-RU" sz="2400" dirty="0">
              <a:latin typeface="Arial Black" panose="020B0A040201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6777" y="5273797"/>
            <a:ext cx="8049081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latin typeface="Arial Black" panose="020B0A04020102020204" pitchFamily="34" charset="0"/>
              </a:rPr>
              <a:t>6</a:t>
            </a:r>
            <a:r>
              <a:rPr lang="ru-RU" sz="2400" dirty="0" smtClean="0">
                <a:latin typeface="Arial Black" panose="020B0A04020102020204" pitchFamily="34" charset="0"/>
              </a:rPr>
              <a:t>. Составить памятку о правилах безопасности при встрече с незнакомцами.</a:t>
            </a:r>
            <a:endParaRPr lang="ru-RU" sz="1600" dirty="0">
              <a:latin typeface="Arial Black" panose="020B0A04020102020204" pitchFamily="34" charset="0"/>
            </a:endParaRPr>
          </a:p>
        </p:txBody>
      </p:sp>
      <p:pic>
        <p:nvPicPr>
          <p:cNvPr id="3" name="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90447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381"/>
    </mc:Choice>
    <mc:Fallback>
      <p:transition spd="slow" advTm="433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3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/>
      <p:bldP spid="7" grpId="0"/>
      <p:bldP spid="9" grpId="0"/>
    </p:bldLst>
  </p:timing>
  <p:extLst>
    <p:ext uri="{E180D4A7-C9FB-4DFB-919C-405C955672EB}">
      <p14:showEvtLst xmlns:p14="http://schemas.microsoft.com/office/powerpoint/2010/main">
        <p14:playEvt time="0" objId="3"/>
        <p14:stopEvt time="43381" objId="3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63" t="36426" b="1406"/>
          <a:stretch/>
        </p:blipFill>
        <p:spPr>
          <a:xfrm>
            <a:off x="251520" y="116632"/>
            <a:ext cx="8640959" cy="6624736"/>
          </a:xfrm>
          <a:prstGeom prst="rect">
            <a:avLst/>
          </a:prstGeom>
        </p:spPr>
      </p:pic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13272" y="57332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081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461"/>
    </mc:Choice>
    <mc:Fallback>
      <p:transition spd="slow" advTm="124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  <p14:stopEvt time="11623" objId="2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3" name="Рисунок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884" r="8082" b="1891"/>
          <a:stretch/>
        </p:blipFill>
        <p:spPr bwMode="auto">
          <a:xfrm>
            <a:off x="354360" y="19535"/>
            <a:ext cx="8435280" cy="6662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24528" y="60237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571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923"/>
    </mc:Choice>
    <mc:Fallback>
      <p:transition spd="slow" advTm="119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3"/>
        <p14:stopEvt time="11484" objId="3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правила он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lum bright="-20000"/>
          </a:blip>
          <a:srcRect l="20562" r="20545"/>
          <a:stretch/>
        </p:blipFill>
        <p:spPr>
          <a:xfrm>
            <a:off x="179512" y="188640"/>
            <a:ext cx="8798479" cy="6480720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902770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7581"/>
    </mc:Choice>
    <mc:Fallback>
      <p:transition spd="slow" advTm="1275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4"/>
        <p14:stopEvt time="125503" objId="4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42617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Номера телефонов экстренных служб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780928"/>
            <a:ext cx="7251576" cy="3129211"/>
          </a:xfrm>
        </p:spPr>
        <p:txBody>
          <a:bodyPr>
            <a:normAutofit/>
          </a:bodyPr>
          <a:lstStyle/>
          <a:p>
            <a:pPr marL="36576" indent="0" algn="ctr">
              <a:buNone/>
            </a:pPr>
            <a:r>
              <a:rPr lang="ru-RU" sz="8000" dirty="0" smtClean="0">
                <a:solidFill>
                  <a:srgbClr val="FF0000"/>
                </a:solidFill>
              </a:rPr>
              <a:t>102 и 112</a:t>
            </a:r>
            <a:endParaRPr lang="ru-RU" sz="8000" dirty="0">
              <a:solidFill>
                <a:srgbClr val="FF0000"/>
              </a:solidFill>
            </a:endParaRPr>
          </a:p>
        </p:txBody>
      </p:sp>
      <p:pic>
        <p:nvPicPr>
          <p:cNvPr id="4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24528" y="60212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153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650"/>
    </mc:Choice>
    <mc:Fallback>
      <p:transition spd="slow" advTm="256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4"/>
        <p14:stopEvt time="25650" objId="4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147248" cy="6120680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ru-RU" b="1" dirty="0"/>
              <a:t>Задание 1. Вспомни правила домашней и дорожной безопасности.</a:t>
            </a:r>
            <a:endParaRPr lang="ru-RU" dirty="0"/>
          </a:p>
          <a:p>
            <a:pPr marL="36576" indent="0">
              <a:buNone/>
            </a:pPr>
            <a:r>
              <a:rPr lang="ru-RU" b="1" i="1" dirty="0"/>
              <a:t>Вставь в пустые клетки номера телефонов экстренных служб, которые помогут в беде.</a:t>
            </a:r>
            <a:endParaRPr lang="ru-RU" dirty="0"/>
          </a:p>
          <a:p>
            <a:pPr marL="36576" indent="0">
              <a:buNone/>
            </a:pPr>
            <a:r>
              <a:rPr lang="ru-RU" dirty="0"/>
              <a:t>1. Если в квартире пахнет газом — звони: </a:t>
            </a:r>
            <a:r>
              <a:rPr lang="ru-RU" dirty="0" smtClean="0"/>
              <a:t>[112]</a:t>
            </a:r>
            <a:endParaRPr lang="ru-RU" dirty="0"/>
          </a:p>
          <a:p>
            <a:pPr marL="36576" indent="0">
              <a:buNone/>
            </a:pPr>
            <a:r>
              <a:rPr lang="ru-RU" dirty="0"/>
              <a:t>2. Если в доме начался пожар — звони: [ </a:t>
            </a:r>
            <a:r>
              <a:rPr lang="ru-RU" dirty="0" smtClean="0"/>
              <a:t>112]</a:t>
            </a:r>
            <a:endParaRPr lang="ru-RU" dirty="0"/>
          </a:p>
          <a:p>
            <a:pPr marL="36576" indent="0">
              <a:buNone/>
            </a:pPr>
            <a:r>
              <a:rPr lang="ru-RU" dirty="0"/>
              <a:t>3. Если незнакомец пытается открыть твою дверь — звони в полицию: </a:t>
            </a:r>
            <a:r>
              <a:rPr lang="ru-RU" dirty="0" smtClean="0"/>
              <a:t>[102]</a:t>
            </a:r>
            <a:endParaRPr lang="ru-RU" dirty="0"/>
          </a:p>
          <a:p>
            <a:pPr marL="36576" indent="0">
              <a:buNone/>
            </a:pPr>
            <a:r>
              <a:rPr lang="ru-RU" dirty="0"/>
              <a:t>4. Единый номер службы спасения: </a:t>
            </a:r>
            <a:r>
              <a:rPr lang="ru-RU" dirty="0" smtClean="0"/>
              <a:t>[112]</a:t>
            </a:r>
            <a:endParaRPr lang="ru-RU" dirty="0"/>
          </a:p>
          <a:p>
            <a:endParaRPr lang="ru-RU" dirty="0"/>
          </a:p>
        </p:txBody>
      </p:sp>
      <p:pic>
        <p:nvPicPr>
          <p:cNvPr id="4" name="Записанный звук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96536" y="6093296"/>
            <a:ext cx="609600" cy="6096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39552" y="3284984"/>
            <a:ext cx="936104" cy="504056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539552" y="4224924"/>
            <a:ext cx="936104" cy="559296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020272" y="5841268"/>
            <a:ext cx="936104" cy="504056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436096" y="5229200"/>
            <a:ext cx="936104" cy="504056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8416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273"/>
    </mc:Choice>
    <mc:Fallback>
      <p:transition spd="slow" advTm="382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6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  <p:bldP spid="7" grpId="0" animBg="1"/>
      <p:bldP spid="8" grpId="0" animBg="1"/>
      <p:bldP spid="9" grpId="0" animBg="1"/>
    </p:bldLst>
  </p:timing>
  <p:extLst>
    <p:ext uri="{E180D4A7-C9FB-4DFB-919C-405C955672EB}">
      <p14:showEvtLst xmlns:p14="http://schemas.microsoft.com/office/powerpoint/2010/main">
        <p14:playEvt time="0" objId="4"/>
        <p14:stopEvt time="38273" objId="4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0648"/>
            <a:ext cx="8496944" cy="6336704"/>
          </a:xfrm>
        </p:spPr>
        <p:txBody>
          <a:bodyPr>
            <a:normAutofit fontScale="92500" lnSpcReduction="20000"/>
          </a:bodyPr>
          <a:lstStyle/>
          <a:p>
            <a:pPr marL="36576" indent="0">
              <a:buNone/>
            </a:pPr>
            <a:r>
              <a:rPr lang="ru-RU" b="1" dirty="0"/>
              <a:t>Задание 2. Работа с ситуациями (подчеркни правильный ответ).</a:t>
            </a:r>
            <a:endParaRPr lang="ru-RU" dirty="0"/>
          </a:p>
          <a:p>
            <a:pPr marL="36576" indent="0">
              <a:buNone/>
            </a:pPr>
            <a:r>
              <a:rPr lang="ru-RU" dirty="0"/>
              <a:t>Ситуация А: Ты один дома. В дверь позвонил человек и сказал: «Я мастер из ЖЭКа, пришёл проверить ваши батареи, чтобы не было потопа».</a:t>
            </a:r>
          </a:p>
          <a:p>
            <a:pPr marL="36576" indent="0">
              <a:buNone/>
            </a:pPr>
            <a:r>
              <a:rPr lang="ru-RU" dirty="0"/>
              <a:t>•  Вопрос: Откроешь ли ты дверь незнакомому мастеру?</a:t>
            </a:r>
          </a:p>
          <a:p>
            <a:pPr marL="36576" indent="0">
              <a:buNone/>
            </a:pPr>
            <a:r>
              <a:rPr lang="ru-RU" dirty="0"/>
              <a:t> </a:t>
            </a:r>
            <a:r>
              <a:rPr lang="ru-RU" b="1" dirty="0"/>
              <a:t>Ответ:  ДА  /  </a:t>
            </a:r>
            <a:r>
              <a:rPr lang="ru-RU" b="1" u="sng" dirty="0"/>
              <a:t>НЕТ</a:t>
            </a:r>
          </a:p>
          <a:p>
            <a:pPr marL="36576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marL="36576" indent="0">
              <a:buNone/>
            </a:pPr>
            <a:r>
              <a:rPr lang="ru-RU" dirty="0"/>
              <a:t>Ситуация Б: На улице к тебе подошла нарядно одетая женщина и предложила проводить тебя в магазин, чтобы купить тебе ту игрушку, о которой ты мечтаешь.</a:t>
            </a:r>
          </a:p>
          <a:p>
            <a:pPr marL="36576" indent="0">
              <a:buNone/>
            </a:pPr>
            <a:r>
              <a:rPr lang="ru-RU" dirty="0"/>
              <a:t>•  Вопрос: Пойдёшь ли ты с ней?</a:t>
            </a:r>
          </a:p>
          <a:p>
            <a:pPr marL="36576" indent="0">
              <a:buNone/>
            </a:pPr>
            <a:r>
              <a:rPr lang="ru-RU" b="1" dirty="0"/>
              <a:t>Ответ:  ДА  /  </a:t>
            </a:r>
            <a:r>
              <a:rPr lang="ru-RU" b="1" u="sng" dirty="0"/>
              <a:t>НЕТ</a:t>
            </a:r>
            <a:endParaRPr lang="ru-RU" u="sng" dirty="0"/>
          </a:p>
          <a:p>
            <a:pPr marL="36576" indent="0">
              <a:buNone/>
            </a:pPr>
            <a:endParaRPr lang="ru-RU" dirty="0"/>
          </a:p>
        </p:txBody>
      </p:sp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24528" y="5949280"/>
            <a:ext cx="609600" cy="6096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07704" y="3212976"/>
            <a:ext cx="1800200" cy="504056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91680" y="5949280"/>
            <a:ext cx="2016224" cy="504056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2449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384"/>
    </mc:Choice>
    <mc:Fallback>
      <p:transition spd="slow" advTm="413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8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  <p:bldP spid="5" grpId="0" animBg="1"/>
    </p:bldLst>
  </p:timing>
  <p:extLst>
    <p:ext uri="{E180D4A7-C9FB-4DFB-919C-405C955672EB}">
      <p14:showEvtLst xmlns:p14="http://schemas.microsoft.com/office/powerpoint/2010/main">
        <p14:playEvt time="0" objId="2"/>
        <p14:stopEvt time="41384" objId="2"/>
      </p14:showEvt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8640"/>
            <a:ext cx="8568952" cy="6408712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ru-RU" sz="3200" b="1" dirty="0"/>
              <a:t>Задание 3. Связь с прошлыми темами (подчеркни правильный ответ).</a:t>
            </a:r>
            <a:endParaRPr lang="ru-RU" sz="3200" dirty="0"/>
          </a:p>
          <a:p>
            <a:pPr marL="36576" indent="0">
              <a:buNone/>
            </a:pPr>
            <a:r>
              <a:rPr lang="ru-RU" sz="3200" dirty="0"/>
              <a:t>Ситуация В: Ты гулял в парке (объект природы) и потерял из виду родителей. К тебе подошёл незнакомый прохожий и предложил пойти поискать маму в лесу за парком.</a:t>
            </a:r>
          </a:p>
          <a:p>
            <a:pPr marL="36576" indent="0">
              <a:buNone/>
            </a:pPr>
            <a:r>
              <a:rPr lang="ru-RU" sz="3200" dirty="0"/>
              <a:t>•  Вопрос: Согласишься ли ты уйти с ним вглубь парка?</a:t>
            </a:r>
          </a:p>
          <a:p>
            <a:pPr marL="36576" indent="0">
              <a:buNone/>
            </a:pPr>
            <a:r>
              <a:rPr lang="ru-RU" sz="3200" dirty="0"/>
              <a:t>Ответ:  ДА  /  </a:t>
            </a:r>
            <a:r>
              <a:rPr lang="ru-RU" sz="3200" u="sng" dirty="0"/>
              <a:t>НЕТ</a:t>
            </a:r>
          </a:p>
          <a:p>
            <a:pPr marL="36576" indent="0">
              <a:buNone/>
            </a:pPr>
            <a:endParaRPr lang="ru-RU" dirty="0"/>
          </a:p>
        </p:txBody>
      </p:sp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52520" y="5877272"/>
            <a:ext cx="609600" cy="6096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35696" y="4941168"/>
            <a:ext cx="2088232" cy="504056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9095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174"/>
    </mc:Choice>
    <mc:Fallback>
      <p:transition spd="slow" advTm="451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</p:bldLst>
  </p:timing>
  <p:extLst>
    <p:ext uri="{E180D4A7-C9FB-4DFB-919C-405C955672EB}">
      <p14:showEvtLst xmlns:p14="http://schemas.microsoft.com/office/powerpoint/2010/main">
        <p14:playEvt time="0" objId="2"/>
        <p14:stopEvt time="44424" objId="2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" indent="0">
              <a:buNone/>
            </a:pPr>
            <a:r>
              <a:rPr lang="ru-RU" sz="5400" dirty="0" smtClean="0"/>
              <a:t>«Внешность человека всегда говорит о его намерениях и о том, что у него </a:t>
            </a:r>
            <a:r>
              <a:rPr lang="ru-RU" sz="5400" smtClean="0"/>
              <a:t>на уме».</a:t>
            </a:r>
            <a:endParaRPr lang="ru-RU" sz="5400" dirty="0"/>
          </a:p>
        </p:txBody>
      </p:sp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52520" y="60932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857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104"/>
    </mc:Choice>
    <mc:Fallback>
      <p:transition spd="slow" advTm="311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  <p14:stopEvt time="31104" objId="2"/>
      </p14:showEvt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8140860"/>
              </p:ext>
            </p:extLst>
          </p:nvPr>
        </p:nvGraphicFramePr>
        <p:xfrm>
          <a:off x="395536" y="404664"/>
          <a:ext cx="7776865" cy="58536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76865"/>
              </a:tblGrid>
              <a:tr h="40324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effectLst/>
                          <a:latin typeface="Arial Black" panose="020B0A04020102020204" pitchFamily="34" charset="0"/>
                        </a:rPr>
                        <a:t>«Теперь я точно </a:t>
                      </a:r>
                      <a:r>
                        <a:rPr lang="ru-RU" sz="3200" dirty="0">
                          <a:effectLst/>
                          <a:latin typeface="Arial Black" panose="020B0A04020102020204" pitchFamily="34" charset="0"/>
                        </a:rPr>
                        <a:t>знаю, как вести себя с незнакомцем, и не попаду в беду».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effectLst/>
                          <a:latin typeface="Arial Black" panose="020B0A04020102020204" pitchFamily="34" charset="0"/>
                        </a:rPr>
                        <a:t>«Я</a:t>
                      </a:r>
                      <a:r>
                        <a:rPr lang="ru-RU" sz="3200" baseline="0" dirty="0" smtClean="0">
                          <a:effectLst/>
                          <a:latin typeface="Arial Black" panose="020B0A04020102020204" pitchFamily="34" charset="0"/>
                        </a:rPr>
                        <a:t> частично понял/а</a:t>
                      </a:r>
                      <a:r>
                        <a:rPr lang="ru-RU" sz="3200" dirty="0" smtClean="0">
                          <a:effectLst/>
                          <a:latin typeface="Arial Black" panose="020B0A04020102020204" pitchFamily="34" charset="0"/>
                        </a:rPr>
                        <a:t>, мне нужно </a:t>
                      </a:r>
                      <a:r>
                        <a:rPr lang="ru-RU" sz="3200" dirty="0">
                          <a:effectLst/>
                          <a:latin typeface="Arial Black" panose="020B0A04020102020204" pitchFamily="34" charset="0"/>
                        </a:rPr>
                        <a:t>обсудить это с родителями».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Arial Black" panose="020B0A04020102020204" pitchFamily="34" charset="0"/>
                        </a:rPr>
                        <a:t>«Мне было трудно, я не </a:t>
                      </a:r>
                      <a:r>
                        <a:rPr lang="ru-RU" sz="3200" dirty="0" smtClean="0">
                          <a:effectLst/>
                          <a:latin typeface="Arial Black" panose="020B0A04020102020204" pitchFamily="34" charset="0"/>
                        </a:rPr>
                        <a:t>запомнил/а</a:t>
                      </a:r>
                      <a:r>
                        <a:rPr lang="ru-RU" sz="3200" baseline="0" dirty="0" smtClean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3200" dirty="0" smtClean="0">
                          <a:effectLst/>
                          <a:latin typeface="Arial Black" panose="020B0A04020102020204" pitchFamily="34" charset="0"/>
                        </a:rPr>
                        <a:t>правила </a:t>
                      </a:r>
                      <a:r>
                        <a:rPr lang="ru-RU" sz="3200" dirty="0">
                          <a:effectLst/>
                          <a:latin typeface="Arial Black" panose="020B0A04020102020204" pitchFamily="34" charset="0"/>
                        </a:rPr>
                        <a:t>или номера телефонов».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52520" y="60212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659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014"/>
    </mc:Choice>
    <mc:Fallback>
      <p:transition spd="slow" advTm="250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3"/>
        <p14:stopEvt time="25014" objId="3"/>
      </p14:showEvt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08920"/>
            <a:ext cx="7470648" cy="1143000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/>
              <a:t>Домашнее задание</a:t>
            </a:r>
            <a:endParaRPr lang="ru-RU" sz="5400" b="1" dirty="0"/>
          </a:p>
        </p:txBody>
      </p:sp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24528" y="60932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394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326"/>
    </mc:Choice>
    <mc:Fallback>
      <p:transition spd="slow" advTm="263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3"/>
        <p14:stopEvt time="26326" objId="3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|1|3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5|4.3|3.3|5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8|1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9"/>
</p:tagLst>
</file>

<file path=ppt/theme/theme1.xml><?xml version="1.0" encoding="utf-8"?>
<a:theme xmlns:a="http://schemas.openxmlformats.org/drawingml/2006/main" name="Техническая">
  <a:themeElements>
    <a:clrScheme name="Другая 1">
      <a:dk1>
        <a:srgbClr val="FFFFFF"/>
      </a:dk1>
      <a:lt1>
        <a:sysClr val="window" lastClr="FFFFFF"/>
      </a:lt1>
      <a:dk2>
        <a:srgbClr val="DAA454"/>
      </a:dk2>
      <a:lt2>
        <a:srgbClr val="E1DCA5"/>
      </a:lt2>
      <a:accent1>
        <a:srgbClr val="F0D0C9"/>
      </a:accent1>
      <a:accent2>
        <a:srgbClr val="E6B681"/>
      </a:accent2>
      <a:accent3>
        <a:srgbClr val="D0BE40"/>
      </a:accent3>
      <a:accent4>
        <a:srgbClr val="877F6C"/>
      </a:accent4>
      <a:accent5>
        <a:srgbClr val="F35838"/>
      </a:accent5>
      <a:accent6>
        <a:srgbClr val="FFD147"/>
      </a:accent6>
      <a:hlink>
        <a:srgbClr val="CC9900"/>
      </a:hlink>
      <a:folHlink>
        <a:srgbClr val="E0E0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531</TotalTime>
  <Words>353</Words>
  <Application>Microsoft Office PowerPoint</Application>
  <PresentationFormat>Экран (4:3)</PresentationFormat>
  <Paragraphs>39</Paragraphs>
  <Slides>14</Slides>
  <Notes>0</Notes>
  <HiddenSlides>0</HiddenSlides>
  <MMClips>14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Техническая</vt:lpstr>
      <vt:lpstr>Опасные незнакомцы</vt:lpstr>
      <vt:lpstr>Презентация PowerPoint</vt:lpstr>
      <vt:lpstr>Цель:</vt:lpstr>
      <vt:lpstr>План:</vt:lpstr>
      <vt:lpstr>Презентация PowerPoint</vt:lpstr>
      <vt:lpstr>Презентация PowerPoint</vt:lpstr>
      <vt:lpstr>Презентация PowerPoint</vt:lpstr>
      <vt:lpstr>Номера телефонов экстренных служб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</dc:creator>
  <cp:lastModifiedBy>Светлана</cp:lastModifiedBy>
  <cp:revision>15</cp:revision>
  <dcterms:created xsi:type="dcterms:W3CDTF">2026-02-18T14:32:55Z</dcterms:created>
  <dcterms:modified xsi:type="dcterms:W3CDTF">2026-09-01T22:02:22Z</dcterms:modified>
</cp:coreProperties>
</file>